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2" r:id="rId5"/>
    <p:sldId id="263" r:id="rId6"/>
    <p:sldId id="264" r:id="rId7"/>
    <p:sldId id="260" r:id="rId8"/>
    <p:sldId id="265" r:id="rId9"/>
    <p:sldId id="258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76C49-BB7B-4F6A-B1EC-C32360333F9A}" type="datetimeFigureOut">
              <a:rPr lang="it-IT" smtClean="0"/>
              <a:t>21/04/2015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46495-32B8-4AE3-9EC9-7F45F91F15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7715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76C49-BB7B-4F6A-B1EC-C32360333F9A}" type="datetimeFigureOut">
              <a:rPr lang="it-IT" smtClean="0"/>
              <a:t>21/04/2015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46495-32B8-4AE3-9EC9-7F45F91F15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4357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76C49-BB7B-4F6A-B1EC-C32360333F9A}" type="datetimeFigureOut">
              <a:rPr lang="it-IT" smtClean="0"/>
              <a:t>21/04/2015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46495-32B8-4AE3-9EC9-7F45F91F15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9124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76C49-BB7B-4F6A-B1EC-C32360333F9A}" type="datetimeFigureOut">
              <a:rPr lang="it-IT" smtClean="0"/>
              <a:t>21/04/2015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46495-32B8-4AE3-9EC9-7F45F91F15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0049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76C49-BB7B-4F6A-B1EC-C32360333F9A}" type="datetimeFigureOut">
              <a:rPr lang="it-IT" smtClean="0"/>
              <a:t>21/04/2015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46495-32B8-4AE3-9EC9-7F45F91F15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1954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76C49-BB7B-4F6A-B1EC-C32360333F9A}" type="datetimeFigureOut">
              <a:rPr lang="it-IT" smtClean="0"/>
              <a:t>21/04/2015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46495-32B8-4AE3-9EC9-7F45F91F15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8324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76C49-BB7B-4F6A-B1EC-C32360333F9A}" type="datetimeFigureOut">
              <a:rPr lang="it-IT" smtClean="0"/>
              <a:t>21/04/2015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46495-32B8-4AE3-9EC9-7F45F91F15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9146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76C49-BB7B-4F6A-B1EC-C32360333F9A}" type="datetimeFigureOut">
              <a:rPr lang="it-IT" smtClean="0"/>
              <a:t>21/04/2015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46495-32B8-4AE3-9EC9-7F45F91F15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1654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76C49-BB7B-4F6A-B1EC-C32360333F9A}" type="datetimeFigureOut">
              <a:rPr lang="it-IT" smtClean="0"/>
              <a:t>21/04/2015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46495-32B8-4AE3-9EC9-7F45F91F15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4317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76C49-BB7B-4F6A-B1EC-C32360333F9A}" type="datetimeFigureOut">
              <a:rPr lang="it-IT" smtClean="0"/>
              <a:t>21/04/2015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46495-32B8-4AE3-9EC9-7F45F91F15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503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76C49-BB7B-4F6A-B1EC-C32360333F9A}" type="datetimeFigureOut">
              <a:rPr lang="it-IT" smtClean="0"/>
              <a:t>21/04/2015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46495-32B8-4AE3-9EC9-7F45F91F15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2403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76C49-BB7B-4F6A-B1EC-C32360333F9A}" type="datetimeFigureOut">
              <a:rPr lang="it-IT" smtClean="0"/>
              <a:t>21/04/2015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46495-32B8-4AE3-9EC9-7F45F91F15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8865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844825"/>
            <a:ext cx="7772400" cy="175562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S. </a:t>
            </a:r>
            <a:r>
              <a:rPr lang="it-IT" dirty="0" err="1" smtClean="0"/>
              <a:t>Machin</a:t>
            </a:r>
            <a:r>
              <a:rPr lang="it-IT" dirty="0" smtClean="0"/>
              <a:t> «UK Minimum </a:t>
            </a:r>
            <a:r>
              <a:rPr lang="it-IT" dirty="0" err="1" smtClean="0"/>
              <a:t>Wages</a:t>
            </a:r>
            <a:r>
              <a:rPr lang="it-IT" dirty="0" smtClean="0"/>
              <a:t> and the </a:t>
            </a:r>
            <a:r>
              <a:rPr lang="it-IT" dirty="0" err="1" smtClean="0"/>
              <a:t>Low</a:t>
            </a:r>
            <a:r>
              <a:rPr lang="it-IT" dirty="0" smtClean="0"/>
              <a:t> </a:t>
            </a:r>
            <a:r>
              <a:rPr lang="it-IT" dirty="0" err="1" smtClean="0"/>
              <a:t>Pay</a:t>
            </a:r>
            <a:r>
              <a:rPr lang="it-IT" dirty="0" smtClean="0"/>
              <a:t> </a:t>
            </a:r>
            <a:r>
              <a:rPr lang="it-IT" dirty="0" err="1" smtClean="0"/>
              <a:t>Commission</a:t>
            </a:r>
            <a:r>
              <a:rPr lang="it-IT" dirty="0" smtClean="0"/>
              <a:t>» </a:t>
            </a:r>
            <a:br>
              <a:rPr lang="it-IT" dirty="0" smtClean="0"/>
            </a:br>
            <a:r>
              <a:rPr lang="it-IT" dirty="0" smtClean="0"/>
              <a:t>Some </a:t>
            </a:r>
            <a:r>
              <a:rPr lang="it-IT" dirty="0" err="1" smtClean="0"/>
              <a:t>comments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By Paolo Sestito(*)</a:t>
            </a:r>
          </a:p>
          <a:p>
            <a:r>
              <a:rPr lang="it-IT" sz="2200" dirty="0" smtClean="0"/>
              <a:t>Banca d’Italia</a:t>
            </a:r>
          </a:p>
          <a:p>
            <a:r>
              <a:rPr lang="it-IT" sz="2200" dirty="0" smtClean="0"/>
              <a:t>Servizio Struttura Economica </a:t>
            </a:r>
            <a:endParaRPr lang="it-IT" sz="2200" dirty="0"/>
          </a:p>
          <a:p>
            <a:pPr algn="l"/>
            <a:r>
              <a:rPr lang="it-IT" sz="1200" dirty="0" smtClean="0"/>
              <a:t>(*) I </a:t>
            </a:r>
            <a:r>
              <a:rPr lang="it-IT" sz="1200" dirty="0" err="1" smtClean="0"/>
              <a:t>thank</a:t>
            </a:r>
            <a:r>
              <a:rPr lang="it-IT" sz="1200" dirty="0" smtClean="0"/>
              <a:t> Francesco D’Amuri and Alfonso Rosolia for </a:t>
            </a:r>
            <a:r>
              <a:rPr lang="it-IT" sz="1200" dirty="0" err="1" smtClean="0"/>
              <a:t>having</a:t>
            </a:r>
            <a:r>
              <a:rPr lang="it-IT" sz="1200" dirty="0" smtClean="0"/>
              <a:t> </a:t>
            </a:r>
          </a:p>
          <a:p>
            <a:pPr algn="l"/>
            <a:r>
              <a:rPr lang="it-IT" sz="1200" dirty="0" err="1" smtClean="0"/>
              <a:t>shared</a:t>
            </a:r>
            <a:r>
              <a:rPr lang="it-IT" sz="1200" dirty="0" smtClean="0"/>
              <a:t> with me some </a:t>
            </a:r>
            <a:r>
              <a:rPr lang="it-IT" sz="1200" dirty="0" err="1" smtClean="0"/>
              <a:t>thoughts</a:t>
            </a:r>
            <a:r>
              <a:rPr lang="it-IT" sz="1200" dirty="0" smtClean="0"/>
              <a:t> and </a:t>
            </a:r>
            <a:r>
              <a:rPr lang="it-IT" sz="1200" dirty="0" err="1" smtClean="0"/>
              <a:t>statistical</a:t>
            </a:r>
            <a:r>
              <a:rPr lang="it-IT" sz="1200" dirty="0" smtClean="0"/>
              <a:t> </a:t>
            </a:r>
            <a:r>
              <a:rPr lang="it-IT" sz="1200" dirty="0" err="1" smtClean="0"/>
              <a:t>elaborations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2145420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Pros</a:t>
            </a:r>
            <a:r>
              <a:rPr lang="it-IT" dirty="0" smtClean="0"/>
              <a:t> and </a:t>
            </a:r>
            <a:r>
              <a:rPr lang="it-IT" dirty="0" err="1" smtClean="0"/>
              <a:t>cons</a:t>
            </a:r>
            <a:r>
              <a:rPr lang="it-IT" dirty="0" smtClean="0"/>
              <a:t> of MW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it-IT" dirty="0" err="1" smtClean="0"/>
              <a:t>Traditionally</a:t>
            </a:r>
            <a:r>
              <a:rPr lang="it-IT" dirty="0" smtClean="0"/>
              <a:t> </a:t>
            </a:r>
            <a:r>
              <a:rPr lang="it-IT" dirty="0" err="1" smtClean="0"/>
              <a:t>economists</a:t>
            </a:r>
            <a:r>
              <a:rPr lang="it-IT" dirty="0" smtClean="0"/>
              <a:t> </a:t>
            </a:r>
            <a:r>
              <a:rPr lang="it-IT" dirty="0" err="1" smtClean="0"/>
              <a:t>had</a:t>
            </a:r>
            <a:r>
              <a:rPr lang="it-IT" dirty="0" smtClean="0"/>
              <a:t> </a:t>
            </a:r>
            <a:r>
              <a:rPr lang="it-IT" dirty="0" err="1" smtClean="0"/>
              <a:t>been</a:t>
            </a:r>
            <a:r>
              <a:rPr lang="it-IT" dirty="0" smtClean="0"/>
              <a:t> </a:t>
            </a:r>
            <a:r>
              <a:rPr lang="it-IT" dirty="0" err="1" smtClean="0"/>
              <a:t>skeptical</a:t>
            </a:r>
            <a:r>
              <a:rPr lang="it-IT" dirty="0" smtClean="0"/>
              <a:t> of MW </a:t>
            </a:r>
            <a:r>
              <a:rPr lang="it-IT" dirty="0" err="1" smtClean="0"/>
              <a:t>provisions</a:t>
            </a:r>
            <a:r>
              <a:rPr lang="it-IT" dirty="0" smtClean="0"/>
              <a:t> </a:t>
            </a:r>
            <a:r>
              <a:rPr lang="it-IT" dirty="0" err="1" smtClean="0"/>
              <a:t>fearing</a:t>
            </a:r>
            <a:r>
              <a:rPr lang="it-IT" dirty="0" smtClean="0"/>
              <a:t> out-</a:t>
            </a:r>
            <a:r>
              <a:rPr lang="it-IT" dirty="0" err="1" smtClean="0"/>
              <a:t>pricing</a:t>
            </a:r>
            <a:r>
              <a:rPr lang="it-IT" dirty="0" smtClean="0"/>
              <a:t> of </a:t>
            </a:r>
            <a:r>
              <a:rPr lang="it-IT" dirty="0" err="1" smtClean="0"/>
              <a:t>employment</a:t>
            </a:r>
            <a:r>
              <a:rPr lang="it-IT" dirty="0" smtClean="0"/>
              <a:t>; </a:t>
            </a:r>
            <a:r>
              <a:rPr lang="it-IT" dirty="0" err="1" smtClean="0"/>
              <a:t>preference</a:t>
            </a:r>
            <a:r>
              <a:rPr lang="it-IT" dirty="0" smtClean="0"/>
              <a:t> </a:t>
            </a:r>
            <a:r>
              <a:rPr lang="it-IT" dirty="0" err="1" smtClean="0"/>
              <a:t>has</a:t>
            </a:r>
            <a:r>
              <a:rPr lang="it-IT" dirty="0" smtClean="0"/>
              <a:t> </a:t>
            </a:r>
            <a:r>
              <a:rPr lang="it-IT" dirty="0" err="1" smtClean="0"/>
              <a:t>been</a:t>
            </a:r>
            <a:r>
              <a:rPr lang="it-IT" dirty="0" smtClean="0"/>
              <a:t> </a:t>
            </a:r>
            <a:r>
              <a:rPr lang="it-IT" dirty="0" err="1" smtClean="0"/>
              <a:t>given</a:t>
            </a:r>
            <a:r>
              <a:rPr lang="it-IT" dirty="0" smtClean="0"/>
              <a:t> to alternative (fiscal and </a:t>
            </a:r>
            <a:r>
              <a:rPr lang="it-IT" dirty="0" err="1" smtClean="0"/>
              <a:t>structural</a:t>
            </a:r>
            <a:r>
              <a:rPr lang="it-IT" dirty="0" smtClean="0"/>
              <a:t>) </a:t>
            </a:r>
            <a:r>
              <a:rPr lang="it-IT" dirty="0" err="1" smtClean="0"/>
              <a:t>tools</a:t>
            </a:r>
            <a:r>
              <a:rPr lang="it-IT" dirty="0" smtClean="0"/>
              <a:t> in </a:t>
            </a:r>
            <a:r>
              <a:rPr lang="it-IT" dirty="0" err="1" smtClean="0"/>
              <a:t>order</a:t>
            </a:r>
            <a:r>
              <a:rPr lang="it-IT" dirty="0" smtClean="0"/>
              <a:t> to </a:t>
            </a:r>
            <a:r>
              <a:rPr lang="it-IT" dirty="0" err="1" smtClean="0"/>
              <a:t>boost</a:t>
            </a:r>
            <a:r>
              <a:rPr lang="it-IT" dirty="0" smtClean="0"/>
              <a:t> </a:t>
            </a:r>
            <a:r>
              <a:rPr lang="it-IT" dirty="0" err="1" smtClean="0"/>
              <a:t>income</a:t>
            </a:r>
            <a:r>
              <a:rPr lang="it-IT" dirty="0" smtClean="0"/>
              <a:t> of </a:t>
            </a:r>
            <a:r>
              <a:rPr lang="it-IT" dirty="0" err="1" smtClean="0"/>
              <a:t>low</a:t>
            </a:r>
            <a:r>
              <a:rPr lang="it-IT" dirty="0" smtClean="0"/>
              <a:t> </a:t>
            </a:r>
            <a:r>
              <a:rPr lang="it-IT" dirty="0" err="1" smtClean="0"/>
              <a:t>skills</a:t>
            </a:r>
            <a:r>
              <a:rPr lang="it-IT" dirty="0" smtClean="0"/>
              <a:t> </a:t>
            </a:r>
            <a:r>
              <a:rPr lang="it-IT" dirty="0" err="1" smtClean="0"/>
              <a:t>people</a:t>
            </a:r>
            <a:endParaRPr lang="it-IT" dirty="0" smtClean="0"/>
          </a:p>
          <a:p>
            <a:r>
              <a:rPr lang="it-IT" dirty="0" err="1" smtClean="0"/>
              <a:t>However</a:t>
            </a:r>
            <a:r>
              <a:rPr lang="it-IT" dirty="0" smtClean="0"/>
              <a:t>:</a:t>
            </a:r>
          </a:p>
          <a:p>
            <a:pPr lvl="1"/>
            <a:r>
              <a:rPr lang="it-IT" dirty="0" smtClean="0"/>
              <a:t>Some </a:t>
            </a:r>
            <a:r>
              <a:rPr lang="it-IT" dirty="0" err="1" smtClean="0"/>
              <a:t>downward</a:t>
            </a:r>
            <a:r>
              <a:rPr lang="it-IT" dirty="0" smtClean="0"/>
              <a:t> </a:t>
            </a:r>
            <a:r>
              <a:rPr lang="it-IT" dirty="0" err="1" smtClean="0"/>
              <a:t>wage</a:t>
            </a:r>
            <a:r>
              <a:rPr lang="it-IT" dirty="0" smtClean="0"/>
              <a:t> </a:t>
            </a:r>
            <a:r>
              <a:rPr lang="it-IT" dirty="0" err="1" smtClean="0"/>
              <a:t>rigidity</a:t>
            </a:r>
            <a:r>
              <a:rPr lang="it-IT" dirty="0" smtClean="0"/>
              <a:t> (</a:t>
            </a:r>
            <a:r>
              <a:rPr lang="it-IT" dirty="0" err="1" smtClean="0"/>
              <a:t>at</a:t>
            </a:r>
            <a:r>
              <a:rPr lang="it-IT" dirty="0" smtClean="0"/>
              <a:t> the bottom) </a:t>
            </a:r>
            <a:r>
              <a:rPr lang="it-IT" dirty="0" err="1" smtClean="0"/>
              <a:t>may</a:t>
            </a:r>
            <a:r>
              <a:rPr lang="it-IT" dirty="0" smtClean="0"/>
              <a:t> </a:t>
            </a:r>
            <a:r>
              <a:rPr lang="it-IT" dirty="0" err="1" smtClean="0"/>
              <a:t>provide</a:t>
            </a:r>
            <a:r>
              <a:rPr lang="it-IT" dirty="0" smtClean="0"/>
              <a:t> an </a:t>
            </a:r>
            <a:r>
              <a:rPr lang="it-IT" dirty="0" err="1" smtClean="0"/>
              <a:t>anchoring</a:t>
            </a:r>
            <a:r>
              <a:rPr lang="it-IT" dirty="0" smtClean="0"/>
              <a:t> vis-à-vis </a:t>
            </a:r>
            <a:r>
              <a:rPr lang="it-IT" dirty="0" err="1" smtClean="0"/>
              <a:t>deflationary</a:t>
            </a:r>
            <a:r>
              <a:rPr lang="it-IT" dirty="0" smtClean="0"/>
              <a:t> </a:t>
            </a:r>
            <a:r>
              <a:rPr lang="it-IT" dirty="0" err="1" smtClean="0"/>
              <a:t>risks</a:t>
            </a:r>
            <a:endParaRPr lang="it-IT" dirty="0" smtClean="0"/>
          </a:p>
          <a:p>
            <a:pPr lvl="1"/>
            <a:r>
              <a:rPr lang="it-IT" dirty="0" err="1" smtClean="0"/>
              <a:t>There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evidence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monopsony</a:t>
            </a:r>
            <a:r>
              <a:rPr lang="it-IT" dirty="0" smtClean="0"/>
              <a:t> </a:t>
            </a:r>
            <a:r>
              <a:rPr lang="it-IT" dirty="0" err="1" smtClean="0"/>
              <a:t>phenomena</a:t>
            </a:r>
            <a:r>
              <a:rPr lang="it-IT" dirty="0" smtClean="0"/>
              <a:t> </a:t>
            </a:r>
            <a:r>
              <a:rPr lang="it-IT" dirty="0" err="1" smtClean="0"/>
              <a:t>may</a:t>
            </a:r>
            <a:r>
              <a:rPr lang="it-IT" dirty="0" smtClean="0"/>
              <a:t> be </a:t>
            </a:r>
            <a:r>
              <a:rPr lang="it-IT" dirty="0" err="1" smtClean="0"/>
              <a:t>widespread</a:t>
            </a:r>
            <a:r>
              <a:rPr lang="it-IT" dirty="0" smtClean="0"/>
              <a:t>, </a:t>
            </a:r>
            <a:r>
              <a:rPr lang="it-IT" dirty="0" err="1" smtClean="0"/>
              <a:t>particularly</a:t>
            </a:r>
            <a:r>
              <a:rPr lang="it-IT" dirty="0" smtClean="0"/>
              <a:t> in </a:t>
            </a:r>
            <a:r>
              <a:rPr lang="it-IT" dirty="0" err="1" smtClean="0"/>
              <a:t>low</a:t>
            </a:r>
            <a:r>
              <a:rPr lang="it-IT" dirty="0" smtClean="0"/>
              <a:t> </a:t>
            </a:r>
            <a:r>
              <a:rPr lang="it-IT" dirty="0" err="1" smtClean="0"/>
              <a:t>wage</a:t>
            </a:r>
            <a:r>
              <a:rPr lang="it-IT" dirty="0" smtClean="0"/>
              <a:t>/</a:t>
            </a:r>
            <a:r>
              <a:rPr lang="it-IT" dirty="0" err="1" smtClean="0"/>
              <a:t>low</a:t>
            </a:r>
            <a:r>
              <a:rPr lang="it-IT" dirty="0" smtClean="0"/>
              <a:t> </a:t>
            </a:r>
            <a:r>
              <a:rPr lang="it-IT" dirty="0" err="1" smtClean="0"/>
              <a:t>skills</a:t>
            </a:r>
            <a:r>
              <a:rPr lang="it-IT" dirty="0" smtClean="0"/>
              <a:t> </a:t>
            </a:r>
            <a:r>
              <a:rPr lang="it-IT" dirty="0" err="1" smtClean="0"/>
              <a:t>labour</a:t>
            </a:r>
            <a:r>
              <a:rPr lang="it-IT" dirty="0" smtClean="0"/>
              <a:t> </a:t>
            </a:r>
            <a:r>
              <a:rPr lang="it-IT" dirty="0" err="1" smtClean="0"/>
              <a:t>markets</a:t>
            </a:r>
            <a:endParaRPr lang="it-IT" dirty="0" smtClean="0"/>
          </a:p>
          <a:p>
            <a:pPr lvl="1"/>
            <a:r>
              <a:rPr lang="it-IT" dirty="0" smtClean="0"/>
              <a:t>MW </a:t>
            </a:r>
            <a:r>
              <a:rPr lang="it-IT" dirty="0" err="1" smtClean="0"/>
              <a:t>may</a:t>
            </a:r>
            <a:r>
              <a:rPr lang="it-IT" dirty="0" smtClean="0"/>
              <a:t> help in </a:t>
            </a:r>
            <a:r>
              <a:rPr lang="it-IT" dirty="0" err="1" smtClean="0"/>
              <a:t>reaching</a:t>
            </a:r>
            <a:r>
              <a:rPr lang="it-IT" dirty="0" smtClean="0"/>
              <a:t> the </a:t>
            </a:r>
            <a:r>
              <a:rPr lang="it-IT" dirty="0" err="1" smtClean="0"/>
              <a:t>income</a:t>
            </a:r>
            <a:r>
              <a:rPr lang="it-IT" dirty="0" smtClean="0"/>
              <a:t> </a:t>
            </a:r>
            <a:r>
              <a:rPr lang="it-IT" dirty="0" err="1" smtClean="0"/>
              <a:t>goals</a:t>
            </a:r>
            <a:r>
              <a:rPr lang="it-IT" dirty="0" smtClean="0"/>
              <a:t> of fiscal </a:t>
            </a:r>
            <a:r>
              <a:rPr lang="it-IT" dirty="0" err="1" smtClean="0"/>
              <a:t>transfers</a:t>
            </a:r>
            <a:r>
              <a:rPr lang="it-IT" dirty="0" smtClean="0"/>
              <a:t> </a:t>
            </a:r>
            <a:r>
              <a:rPr lang="it-IT" dirty="0" err="1" smtClean="0"/>
              <a:t>targeted</a:t>
            </a:r>
            <a:r>
              <a:rPr lang="it-IT" dirty="0" smtClean="0"/>
              <a:t> to </a:t>
            </a:r>
            <a:r>
              <a:rPr lang="it-IT" dirty="0" err="1" smtClean="0"/>
              <a:t>low</a:t>
            </a:r>
            <a:r>
              <a:rPr lang="it-IT" dirty="0" smtClean="0"/>
              <a:t> </a:t>
            </a:r>
            <a:r>
              <a:rPr lang="it-IT" dirty="0" err="1" smtClean="0"/>
              <a:t>wage</a:t>
            </a:r>
            <a:r>
              <a:rPr lang="it-IT" dirty="0" smtClean="0"/>
              <a:t>/</a:t>
            </a:r>
            <a:r>
              <a:rPr lang="it-IT" dirty="0" err="1" smtClean="0"/>
              <a:t>low</a:t>
            </a:r>
            <a:r>
              <a:rPr lang="it-IT" dirty="0" smtClean="0"/>
              <a:t> </a:t>
            </a:r>
            <a:r>
              <a:rPr lang="it-IT" dirty="0" err="1" smtClean="0"/>
              <a:t>skills</a:t>
            </a:r>
            <a:r>
              <a:rPr lang="it-IT" dirty="0" smtClean="0"/>
              <a:t> </a:t>
            </a:r>
            <a:r>
              <a:rPr lang="it-IT" dirty="0" err="1" smtClean="0"/>
              <a:t>people</a:t>
            </a:r>
            <a:r>
              <a:rPr lang="it-IT" dirty="0" smtClean="0"/>
              <a:t> </a:t>
            </a:r>
          </a:p>
          <a:p>
            <a:pPr>
              <a:buFont typeface="Wingdings"/>
              <a:buChar char="è"/>
            </a:pPr>
            <a:r>
              <a:rPr lang="it-IT" dirty="0" err="1" smtClean="0">
                <a:sym typeface="Wingdings" panose="05000000000000000000" pitchFamily="2" charset="2"/>
              </a:rPr>
              <a:t>While</a:t>
            </a:r>
            <a:r>
              <a:rPr lang="it-IT" dirty="0" smtClean="0">
                <a:sym typeface="Wingdings" panose="05000000000000000000" pitchFamily="2" charset="2"/>
              </a:rPr>
              <a:t> </a:t>
            </a:r>
            <a:r>
              <a:rPr lang="it-IT" dirty="0" err="1" smtClean="0">
                <a:sym typeface="Wingdings" panose="05000000000000000000" pitchFamily="2" charset="2"/>
              </a:rPr>
              <a:t>not</a:t>
            </a:r>
            <a:r>
              <a:rPr lang="it-IT" dirty="0" smtClean="0">
                <a:sym typeface="Wingdings" panose="05000000000000000000" pitchFamily="2" charset="2"/>
              </a:rPr>
              <a:t> </a:t>
            </a:r>
            <a:r>
              <a:rPr lang="it-IT" dirty="0" err="1" smtClean="0">
                <a:sym typeface="Wingdings" panose="05000000000000000000" pitchFamily="2" charset="2"/>
              </a:rPr>
              <a:t>necessarily</a:t>
            </a:r>
            <a:r>
              <a:rPr lang="it-IT" dirty="0" smtClean="0">
                <a:sym typeface="Wingdings" panose="05000000000000000000" pitchFamily="2" charset="2"/>
              </a:rPr>
              <a:t> </a:t>
            </a:r>
            <a:r>
              <a:rPr lang="it-IT" dirty="0" err="1" smtClean="0">
                <a:sym typeface="Wingdings" panose="05000000000000000000" pitchFamily="2" charset="2"/>
              </a:rPr>
              <a:t>harmful</a:t>
            </a:r>
            <a:r>
              <a:rPr lang="it-IT" dirty="0" smtClean="0">
                <a:sym typeface="Wingdings" panose="05000000000000000000" pitchFamily="2" charset="2"/>
              </a:rPr>
              <a:t> MW </a:t>
            </a:r>
            <a:r>
              <a:rPr lang="it-IT" dirty="0" err="1" smtClean="0">
                <a:sym typeface="Wingdings" panose="05000000000000000000" pitchFamily="2" charset="2"/>
              </a:rPr>
              <a:t>has</a:t>
            </a:r>
            <a:r>
              <a:rPr lang="it-IT" dirty="0" smtClean="0">
                <a:sym typeface="Wingdings" panose="05000000000000000000" pitchFamily="2" charset="2"/>
              </a:rPr>
              <a:t> to be </a:t>
            </a:r>
            <a:r>
              <a:rPr lang="it-IT" dirty="0" err="1" smtClean="0">
                <a:sym typeface="Wingdings" panose="05000000000000000000" pitchFamily="2" charset="2"/>
              </a:rPr>
              <a:t>carefully</a:t>
            </a:r>
            <a:r>
              <a:rPr lang="it-IT" dirty="0" smtClean="0">
                <a:sym typeface="Wingdings" panose="05000000000000000000" pitchFamily="2" charset="2"/>
              </a:rPr>
              <a:t> </a:t>
            </a:r>
            <a:r>
              <a:rPr lang="it-IT" dirty="0" err="1" smtClean="0">
                <a:sym typeface="Wingdings" panose="05000000000000000000" pitchFamily="2" charset="2"/>
              </a:rPr>
              <a:t>managed</a:t>
            </a:r>
            <a:r>
              <a:rPr lang="it-IT" dirty="0" smtClean="0">
                <a:sym typeface="Wingdings" panose="05000000000000000000" pitchFamily="2" charset="2"/>
              </a:rPr>
              <a:t>:</a:t>
            </a:r>
          </a:p>
          <a:p>
            <a:pPr lvl="1"/>
            <a:r>
              <a:rPr lang="it-IT" dirty="0" err="1" smtClean="0">
                <a:sym typeface="Wingdings" panose="05000000000000000000" pitchFamily="2" charset="2"/>
              </a:rPr>
              <a:t>Is</a:t>
            </a:r>
            <a:r>
              <a:rPr lang="it-IT" dirty="0" smtClean="0">
                <a:sym typeface="Wingdings" panose="05000000000000000000" pitchFamily="2" charset="2"/>
              </a:rPr>
              <a:t> </a:t>
            </a:r>
            <a:r>
              <a:rPr lang="it-IT" dirty="0" err="1" smtClean="0">
                <a:sym typeface="Wingdings" panose="05000000000000000000" pitchFamily="2" charset="2"/>
              </a:rPr>
              <a:t>there</a:t>
            </a:r>
            <a:r>
              <a:rPr lang="it-IT" dirty="0" smtClean="0">
                <a:sym typeface="Wingdings" panose="05000000000000000000" pitchFamily="2" charset="2"/>
              </a:rPr>
              <a:t> a </a:t>
            </a:r>
            <a:r>
              <a:rPr lang="it-IT" dirty="0" err="1" smtClean="0">
                <a:sym typeface="Wingdings" panose="05000000000000000000" pitchFamily="2" charset="2"/>
              </a:rPr>
              <a:t>low-pay</a:t>
            </a:r>
            <a:r>
              <a:rPr lang="it-IT" dirty="0" smtClean="0">
                <a:sym typeface="Wingdings" panose="05000000000000000000" pitchFamily="2" charset="2"/>
              </a:rPr>
              <a:t>/</a:t>
            </a:r>
            <a:r>
              <a:rPr lang="it-IT" dirty="0" err="1" smtClean="0">
                <a:sym typeface="Wingdings" panose="05000000000000000000" pitchFamily="2" charset="2"/>
              </a:rPr>
              <a:t>working-poors</a:t>
            </a:r>
            <a:r>
              <a:rPr lang="it-IT" dirty="0" smtClean="0">
                <a:sym typeface="Wingdings" panose="05000000000000000000" pitchFamily="2" charset="2"/>
              </a:rPr>
              <a:t>  </a:t>
            </a:r>
            <a:r>
              <a:rPr lang="it-IT" dirty="0" err="1" smtClean="0">
                <a:sym typeface="Wingdings" panose="05000000000000000000" pitchFamily="2" charset="2"/>
              </a:rPr>
              <a:t>issue</a:t>
            </a:r>
            <a:r>
              <a:rPr lang="it-IT" dirty="0" smtClean="0">
                <a:sym typeface="Wingdings" panose="05000000000000000000" pitchFamily="2" charset="2"/>
              </a:rPr>
              <a:t> in </a:t>
            </a:r>
            <a:r>
              <a:rPr lang="it-IT" dirty="0" err="1" smtClean="0">
                <a:sym typeface="Wingdings" panose="05000000000000000000" pitchFamily="2" charset="2"/>
              </a:rPr>
              <a:t>ltaly</a:t>
            </a:r>
            <a:r>
              <a:rPr lang="it-IT" dirty="0" smtClean="0">
                <a:sym typeface="Wingdings" panose="05000000000000000000" pitchFamily="2" charset="2"/>
              </a:rPr>
              <a:t>? </a:t>
            </a:r>
          </a:p>
          <a:p>
            <a:pPr lvl="1"/>
            <a:r>
              <a:rPr lang="it-IT" dirty="0" err="1" smtClean="0">
                <a:sym typeface="Wingdings" panose="05000000000000000000" pitchFamily="2" charset="2"/>
              </a:rPr>
              <a:t>Is</a:t>
            </a:r>
            <a:r>
              <a:rPr lang="it-IT" dirty="0" smtClean="0">
                <a:sym typeface="Wingdings" panose="05000000000000000000" pitchFamily="2" charset="2"/>
              </a:rPr>
              <a:t> </a:t>
            </a:r>
            <a:r>
              <a:rPr lang="it-IT" dirty="0" err="1" smtClean="0">
                <a:sym typeface="Wingdings" panose="05000000000000000000" pitchFamily="2" charset="2"/>
              </a:rPr>
              <a:t>there</a:t>
            </a:r>
            <a:r>
              <a:rPr lang="it-IT" dirty="0" smtClean="0">
                <a:sym typeface="Wingdings" panose="05000000000000000000" pitchFamily="2" charset="2"/>
              </a:rPr>
              <a:t>  a </a:t>
            </a:r>
            <a:r>
              <a:rPr lang="it-IT" dirty="0" err="1" smtClean="0">
                <a:sym typeface="Wingdings" panose="05000000000000000000" pitchFamily="2" charset="2"/>
              </a:rPr>
              <a:t>functional</a:t>
            </a:r>
            <a:r>
              <a:rPr lang="it-IT" dirty="0" smtClean="0">
                <a:sym typeface="Wingdings" panose="05000000000000000000" pitchFamily="2" charset="2"/>
              </a:rPr>
              <a:t> </a:t>
            </a:r>
            <a:r>
              <a:rPr lang="it-IT" dirty="0" err="1" smtClean="0">
                <a:sym typeface="Wingdings" panose="05000000000000000000" pitchFamily="2" charset="2"/>
              </a:rPr>
              <a:t>equivalent</a:t>
            </a:r>
            <a:r>
              <a:rPr lang="it-IT" dirty="0" smtClean="0">
                <a:sym typeface="Wingdings" panose="05000000000000000000" pitchFamily="2" charset="2"/>
              </a:rPr>
              <a:t> of MW in </a:t>
            </a:r>
            <a:r>
              <a:rPr lang="it-IT" dirty="0" err="1" smtClean="0">
                <a:sym typeface="Wingdings" panose="05000000000000000000" pitchFamily="2" charset="2"/>
              </a:rPr>
              <a:t>Italy</a:t>
            </a:r>
            <a:r>
              <a:rPr lang="it-IT" dirty="0" smtClean="0">
                <a:sym typeface="Wingdings" panose="05000000000000000000" pitchFamily="2" charset="2"/>
              </a:rPr>
              <a:t>? National </a:t>
            </a:r>
            <a:r>
              <a:rPr lang="it-IT" dirty="0" err="1" smtClean="0">
                <a:sym typeface="Wingdings" panose="05000000000000000000" pitchFamily="2" charset="2"/>
              </a:rPr>
              <a:t>contracts</a:t>
            </a:r>
            <a:r>
              <a:rPr lang="it-IT" dirty="0" smtClean="0">
                <a:sym typeface="Wingdings" panose="05000000000000000000" pitchFamily="2" charset="2"/>
              </a:rPr>
              <a:t> minima: </a:t>
            </a:r>
            <a:r>
              <a:rPr lang="it-IT" dirty="0" err="1" smtClean="0">
                <a:sym typeface="Wingdings" panose="05000000000000000000" pitchFamily="2" charset="2"/>
              </a:rPr>
              <a:t>too</a:t>
            </a:r>
            <a:r>
              <a:rPr lang="it-IT" dirty="0" smtClean="0">
                <a:sym typeface="Wingdings" panose="05000000000000000000" pitchFamily="2" charset="2"/>
              </a:rPr>
              <a:t> </a:t>
            </a:r>
            <a:r>
              <a:rPr lang="it-IT" dirty="0" err="1" smtClean="0">
                <a:sym typeface="Wingdings" panose="05000000000000000000" pitchFamily="2" charset="2"/>
              </a:rPr>
              <a:t>weak</a:t>
            </a:r>
            <a:r>
              <a:rPr lang="it-IT" dirty="0" smtClean="0">
                <a:sym typeface="Wingdings" panose="05000000000000000000" pitchFamily="2" charset="2"/>
              </a:rPr>
              <a:t> and </a:t>
            </a:r>
            <a:r>
              <a:rPr lang="it-IT" dirty="0" err="1" smtClean="0">
                <a:sym typeface="Wingdings" panose="05000000000000000000" pitchFamily="2" charset="2"/>
              </a:rPr>
              <a:t>too</a:t>
            </a:r>
            <a:r>
              <a:rPr lang="it-IT" dirty="0" smtClean="0">
                <a:sym typeface="Wingdings" panose="05000000000000000000" pitchFamily="2" charset="2"/>
              </a:rPr>
              <a:t> high?</a:t>
            </a:r>
          </a:p>
          <a:p>
            <a:pPr lvl="1"/>
            <a:r>
              <a:rPr lang="it-IT" dirty="0" err="1" smtClean="0">
                <a:sym typeface="Wingdings" panose="05000000000000000000" pitchFamily="2" charset="2"/>
              </a:rPr>
              <a:t>Is</a:t>
            </a:r>
            <a:r>
              <a:rPr lang="it-IT" dirty="0" smtClean="0">
                <a:sym typeface="Wingdings" panose="05000000000000000000" pitchFamily="2" charset="2"/>
              </a:rPr>
              <a:t> </a:t>
            </a:r>
            <a:r>
              <a:rPr lang="it-IT" dirty="0" err="1" smtClean="0">
                <a:sym typeface="Wingdings" panose="05000000000000000000" pitchFamily="2" charset="2"/>
              </a:rPr>
              <a:t>there</a:t>
            </a:r>
            <a:r>
              <a:rPr lang="it-IT" dirty="0" smtClean="0">
                <a:sym typeface="Wingdings" panose="05000000000000000000" pitchFamily="2" charset="2"/>
              </a:rPr>
              <a:t> </a:t>
            </a:r>
            <a:r>
              <a:rPr lang="it-IT" dirty="0" err="1" smtClean="0">
                <a:sym typeface="Wingdings" panose="05000000000000000000" pitchFamily="2" charset="2"/>
              </a:rPr>
              <a:t>anything</a:t>
            </a:r>
            <a:r>
              <a:rPr lang="it-IT" dirty="0" smtClean="0">
                <a:sym typeface="Wingdings" panose="05000000000000000000" pitchFamily="2" charset="2"/>
              </a:rPr>
              <a:t> to be </a:t>
            </a:r>
            <a:r>
              <a:rPr lang="it-IT" dirty="0" err="1" smtClean="0">
                <a:sym typeface="Wingdings" panose="05000000000000000000" pitchFamily="2" charset="2"/>
              </a:rPr>
              <a:t>learnt</a:t>
            </a:r>
            <a:r>
              <a:rPr lang="it-IT" dirty="0" smtClean="0">
                <a:sym typeface="Wingdings" panose="05000000000000000000" pitchFamily="2" charset="2"/>
              </a:rPr>
              <a:t> from UK (and </a:t>
            </a:r>
            <a:r>
              <a:rPr lang="it-IT" dirty="0" err="1" smtClean="0">
                <a:sym typeface="Wingdings" panose="05000000000000000000" pitchFamily="2" charset="2"/>
              </a:rPr>
              <a:t>other</a:t>
            </a:r>
            <a:r>
              <a:rPr lang="it-IT" dirty="0" smtClean="0">
                <a:sym typeface="Wingdings" panose="05000000000000000000" pitchFamily="2" charset="2"/>
              </a:rPr>
              <a:t>) </a:t>
            </a:r>
            <a:r>
              <a:rPr lang="it-IT" dirty="0" err="1" smtClean="0">
                <a:sym typeface="Wingdings" panose="05000000000000000000" pitchFamily="2" charset="2"/>
              </a:rPr>
              <a:t>experiences</a:t>
            </a:r>
            <a:r>
              <a:rPr lang="it-IT" dirty="0" smtClean="0">
                <a:sym typeface="Wingdings" panose="05000000000000000000" pitchFamily="2" charset="2"/>
              </a:rPr>
              <a:t>?</a:t>
            </a:r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23403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8998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How </a:t>
            </a:r>
            <a:r>
              <a:rPr lang="it-IT" dirty="0" err="1" smtClean="0"/>
              <a:t>many</a:t>
            </a:r>
            <a:r>
              <a:rPr lang="it-IT" dirty="0" smtClean="0"/>
              <a:t> </a:t>
            </a:r>
            <a:r>
              <a:rPr lang="it-IT" dirty="0" err="1" smtClean="0"/>
              <a:t>low-paid</a:t>
            </a:r>
            <a:r>
              <a:rPr lang="it-IT" dirty="0" smtClean="0"/>
              <a:t> </a:t>
            </a:r>
            <a:r>
              <a:rPr lang="it-IT" dirty="0" err="1" smtClean="0"/>
              <a:t>workers</a:t>
            </a:r>
            <a:r>
              <a:rPr lang="it-IT" dirty="0" smtClean="0"/>
              <a:t> in </a:t>
            </a:r>
            <a:r>
              <a:rPr lang="it-IT" dirty="0" err="1" smtClean="0"/>
              <a:t>Italy</a:t>
            </a:r>
            <a:r>
              <a:rPr lang="it-IT" dirty="0" smtClean="0"/>
              <a:t>?</a:t>
            </a:r>
            <a:br>
              <a:rPr lang="it-IT" dirty="0" smtClean="0"/>
            </a:br>
            <a:r>
              <a:rPr lang="it-IT" sz="1800" dirty="0" smtClean="0"/>
              <a:t>(</a:t>
            </a:r>
            <a:r>
              <a:rPr lang="en-US" sz="1800" b="1" dirty="0"/>
              <a:t>Net </a:t>
            </a:r>
            <a:r>
              <a:rPr lang="en-US" sz="1800" b="1" dirty="0" smtClean="0"/>
              <a:t>Wages as measured in </a:t>
            </a:r>
            <a:r>
              <a:rPr lang="it-IT" sz="1800" b="1" dirty="0" smtClean="0"/>
              <a:t>LFS data, </a:t>
            </a:r>
            <a:r>
              <a:rPr lang="en-US" sz="1600" b="1" dirty="0" smtClean="0"/>
              <a:t>in </a:t>
            </a:r>
            <a:r>
              <a:rPr lang="en-US" sz="1600" b="1" dirty="0"/>
              <a:t>2014Q4 values </a:t>
            </a:r>
            <a:r>
              <a:rPr lang="en-US" sz="1600" b="1" dirty="0" smtClean="0"/>
              <a:t>; low pay threshold=2/3 </a:t>
            </a:r>
            <a:r>
              <a:rPr lang="en-US" sz="1600" b="1" dirty="0"/>
              <a:t>of the </a:t>
            </a:r>
            <a:r>
              <a:rPr lang="en-US" sz="1600" b="1" dirty="0" smtClean="0"/>
              <a:t>median)</a:t>
            </a:r>
            <a:endParaRPr lang="it-IT" dirty="0"/>
          </a:p>
        </p:txBody>
      </p:sp>
      <p:pic>
        <p:nvPicPr>
          <p:cNvPr id="4" name="Segnaposto contenuto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990885"/>
            <a:ext cx="6840760" cy="37445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20129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363272" cy="1228998"/>
          </a:xfrm>
        </p:spPr>
        <p:txBody>
          <a:bodyPr>
            <a:noAutofit/>
          </a:bodyPr>
          <a:lstStyle/>
          <a:p>
            <a:r>
              <a:rPr lang="it-IT" sz="3200" b="1" dirty="0" err="1" smtClean="0"/>
              <a:t>Who</a:t>
            </a:r>
            <a:r>
              <a:rPr lang="it-IT" sz="3200" b="1" dirty="0" smtClean="0"/>
              <a:t> </a:t>
            </a:r>
            <a:r>
              <a:rPr lang="it-IT" sz="3200" b="1" dirty="0" err="1" smtClean="0"/>
              <a:t>is</a:t>
            </a:r>
            <a:r>
              <a:rPr lang="it-IT" sz="3200" b="1" dirty="0" smtClean="0"/>
              <a:t> </a:t>
            </a:r>
            <a:r>
              <a:rPr lang="it-IT" sz="3200" b="1" dirty="0" err="1" smtClean="0"/>
              <a:t>low-paid</a:t>
            </a:r>
            <a:r>
              <a:rPr lang="it-IT" sz="3200" b="1" dirty="0" smtClean="0"/>
              <a:t>?</a:t>
            </a:r>
            <a:br>
              <a:rPr lang="it-IT" sz="3200" b="1" dirty="0" smtClean="0"/>
            </a:br>
            <a:r>
              <a:rPr lang="it-IT" sz="2200" b="1" dirty="0" err="1" smtClean="0"/>
              <a:t>Factors</a:t>
            </a:r>
            <a:r>
              <a:rPr lang="it-IT" sz="2200" b="1" dirty="0" smtClean="0"/>
              <a:t> </a:t>
            </a:r>
            <a:r>
              <a:rPr lang="it-IT" sz="2200" b="1" dirty="0" err="1" smtClean="0"/>
              <a:t>impacting</a:t>
            </a:r>
            <a:r>
              <a:rPr lang="it-IT" sz="2200" b="1" dirty="0" smtClean="0"/>
              <a:t> </a:t>
            </a:r>
            <a:r>
              <a:rPr lang="it-IT" sz="2200" b="1" dirty="0" err="1" smtClean="0"/>
              <a:t>upon</a:t>
            </a:r>
            <a:r>
              <a:rPr lang="it-IT" sz="2200" b="1" dirty="0" smtClean="0"/>
              <a:t> the </a:t>
            </a:r>
            <a:r>
              <a:rPr lang="it-IT" sz="2200" b="1" smtClean="0"/>
              <a:t>risk </a:t>
            </a:r>
            <a:r>
              <a:rPr lang="it-IT" sz="2200" b="1" dirty="0" smtClean="0"/>
              <a:t>of </a:t>
            </a:r>
            <a:r>
              <a:rPr lang="it-IT" sz="2200" b="1" dirty="0" err="1" smtClean="0"/>
              <a:t>being</a:t>
            </a:r>
            <a:r>
              <a:rPr lang="it-IT" sz="2200" b="1" dirty="0" smtClean="0"/>
              <a:t> a </a:t>
            </a:r>
            <a:r>
              <a:rPr lang="it-IT" sz="2200" b="1" dirty="0" err="1" smtClean="0"/>
              <a:t>low-paid</a:t>
            </a:r>
            <a:r>
              <a:rPr lang="it-IT" sz="2200" b="1" dirty="0" smtClean="0"/>
              <a:t> </a:t>
            </a:r>
            <a:r>
              <a:rPr lang="it-IT" sz="2200" b="1" dirty="0" err="1" smtClean="0"/>
              <a:t>worker</a:t>
            </a:r>
            <a:r>
              <a:rPr lang="it-IT" sz="2200" b="1" dirty="0" smtClean="0"/>
              <a:t> (2009-2014, with </a:t>
            </a:r>
            <a:r>
              <a:rPr lang="it-IT" sz="2200" b="1" dirty="0" err="1" smtClean="0"/>
              <a:t>yearly</a:t>
            </a:r>
            <a:r>
              <a:rPr lang="it-IT" sz="2200" b="1" dirty="0" smtClean="0"/>
              <a:t> and </a:t>
            </a:r>
            <a:r>
              <a:rPr lang="it-IT" sz="2200" b="1" dirty="0" err="1" smtClean="0"/>
              <a:t>seasonal</a:t>
            </a:r>
            <a:r>
              <a:rPr lang="it-IT" sz="2200" b="1" dirty="0" smtClean="0"/>
              <a:t> </a:t>
            </a:r>
            <a:r>
              <a:rPr lang="it-IT" sz="2200" b="1" dirty="0" err="1" smtClean="0"/>
              <a:t>dummies</a:t>
            </a:r>
            <a:r>
              <a:rPr lang="it-IT" sz="2200" b="1" dirty="0" smtClean="0"/>
              <a:t> </a:t>
            </a:r>
            <a:r>
              <a:rPr lang="it-IT" sz="2200" b="1" dirty="0" err="1" smtClean="0"/>
              <a:t>as</a:t>
            </a:r>
            <a:r>
              <a:rPr lang="it-IT" sz="2200" b="1" dirty="0" smtClean="0"/>
              <a:t> </a:t>
            </a:r>
            <a:r>
              <a:rPr lang="it-IT" sz="2200" b="1" dirty="0" err="1" smtClean="0"/>
              <a:t>further</a:t>
            </a:r>
            <a:r>
              <a:rPr lang="it-IT" sz="2200" b="1" dirty="0" smtClean="0"/>
              <a:t> </a:t>
            </a:r>
            <a:r>
              <a:rPr lang="it-IT" sz="2200" b="1" dirty="0" err="1" smtClean="0"/>
              <a:t>controls</a:t>
            </a:r>
            <a:r>
              <a:rPr lang="it-IT" sz="2200" b="1" dirty="0" smtClean="0"/>
              <a:t>)</a:t>
            </a:r>
            <a:r>
              <a:rPr lang="it-IT" sz="3200" b="1" dirty="0" smtClean="0"/>
              <a:t> </a:t>
            </a:r>
            <a:endParaRPr lang="it-IT" sz="3200" b="1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0365795"/>
              </p:ext>
            </p:extLst>
          </p:nvPr>
        </p:nvGraphicFramePr>
        <p:xfrm>
          <a:off x="971601" y="1772816"/>
          <a:ext cx="7488831" cy="45488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46626"/>
                <a:gridCol w="2458548"/>
                <a:gridCol w="2983657"/>
              </a:tblGrid>
              <a:tr h="2334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700" dirty="0" err="1">
                          <a:effectLst/>
                        </a:rPr>
                        <a:t>variables</a:t>
                      </a:r>
                      <a:r>
                        <a:rPr lang="it-IT" sz="700" dirty="0">
                          <a:effectLst/>
                        </a:rPr>
                        <a:t/>
                      </a:r>
                      <a:br>
                        <a:rPr lang="it-IT" sz="700" dirty="0">
                          <a:effectLst/>
                        </a:rPr>
                      </a:br>
                      <a:endParaRPr lang="it-IT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700">
                          <a:effectLst/>
                        </a:rPr>
                        <a:t>Hourly low paid </a:t>
                      </a:r>
                      <a:endParaRPr lang="it-IT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700">
                          <a:effectLst/>
                        </a:rPr>
                        <a:t>Monthly low paid</a:t>
                      </a:r>
                      <a:endParaRPr lang="it-IT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/>
                </a:tc>
              </a:tr>
              <a:tr h="179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700">
                          <a:effectLst/>
                        </a:rPr>
                        <a:t>Age: 15-24</a:t>
                      </a:r>
                      <a:endParaRPr lang="it-IT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700">
                          <a:effectLst/>
                        </a:rPr>
                        <a:t>0.158***</a:t>
                      </a:r>
                      <a:endParaRPr lang="it-IT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700">
                          <a:effectLst/>
                        </a:rPr>
                        <a:t>0.125***</a:t>
                      </a:r>
                      <a:endParaRPr lang="it-IT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/>
                </a:tc>
              </a:tr>
              <a:tr h="1653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700">
                          <a:effectLst/>
                        </a:rPr>
                        <a:t>         25-34</a:t>
                      </a:r>
                      <a:endParaRPr lang="it-IT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700">
                          <a:effectLst/>
                        </a:rPr>
                        <a:t>0.0260***</a:t>
                      </a:r>
                      <a:endParaRPr lang="it-IT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700">
                          <a:effectLst/>
                        </a:rPr>
                        <a:t>0.0198***</a:t>
                      </a:r>
                      <a:endParaRPr lang="it-IT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/>
                </a:tc>
              </a:tr>
              <a:tr h="1167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700">
                          <a:effectLst/>
                        </a:rPr>
                        <a:t>         45-54</a:t>
                      </a:r>
                      <a:endParaRPr lang="it-IT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700">
                          <a:effectLst/>
                        </a:rPr>
                        <a:t>0.000264</a:t>
                      </a:r>
                      <a:endParaRPr lang="it-IT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700">
                          <a:effectLst/>
                        </a:rPr>
                        <a:t>0.00631***</a:t>
                      </a:r>
                      <a:endParaRPr lang="it-IT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/>
                </a:tc>
              </a:tr>
              <a:tr h="2122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700">
                          <a:effectLst/>
                        </a:rPr>
                        <a:t>         55-64</a:t>
                      </a:r>
                      <a:endParaRPr lang="it-IT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0.00893***</a:t>
                      </a:r>
                      <a:endParaRPr lang="it-IT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0.0232***</a:t>
                      </a:r>
                      <a:endParaRPr lang="it-IT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 anchor="b"/>
                </a:tc>
              </a:tr>
              <a:tr h="2122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700">
                          <a:effectLst/>
                        </a:rPr>
                        <a:t>         65+</a:t>
                      </a:r>
                      <a:endParaRPr lang="it-IT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0.0884***</a:t>
                      </a:r>
                      <a:endParaRPr lang="it-IT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0.0989***</a:t>
                      </a:r>
                      <a:endParaRPr lang="it-IT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 anchor="b"/>
                </a:tc>
              </a:tr>
              <a:tr h="2122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700">
                          <a:effectLst/>
                        </a:rPr>
                        <a:t>Gender: female</a:t>
                      </a:r>
                      <a:endParaRPr lang="it-IT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 dirty="0">
                          <a:effectLst/>
                        </a:rPr>
                        <a:t>0.0682***</a:t>
                      </a:r>
                      <a:endParaRPr lang="it-IT" sz="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 dirty="0">
                          <a:effectLst/>
                        </a:rPr>
                        <a:t> </a:t>
                      </a:r>
                      <a:endParaRPr lang="it-IT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0.0869***</a:t>
                      </a:r>
                      <a:endParaRPr lang="it-IT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 anchor="b"/>
                </a:tc>
              </a:tr>
              <a:tr h="2122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Education: High school</a:t>
                      </a:r>
                      <a:endParaRPr lang="it-IT" sz="7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it-IT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-0.0278***</a:t>
                      </a:r>
                      <a:endParaRPr lang="it-IT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-0.0314***</a:t>
                      </a:r>
                      <a:endParaRPr lang="it-IT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 anchor="b"/>
                </a:tc>
              </a:tr>
              <a:tr h="2228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                  University</a:t>
                      </a:r>
                      <a:endParaRPr lang="it-IT" sz="7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700">
                          <a:effectLst/>
                        </a:rPr>
                        <a:t> </a:t>
                      </a:r>
                      <a:endParaRPr lang="it-IT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-0.0586***</a:t>
                      </a:r>
                      <a:endParaRPr lang="it-IT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-0.0666***</a:t>
                      </a:r>
                      <a:endParaRPr lang="it-IT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 anchor="b"/>
                </a:tc>
              </a:tr>
              <a:tr h="2122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Region: Centre</a:t>
                      </a:r>
                      <a:endParaRPr lang="it-IT" sz="7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0.0322***</a:t>
                      </a:r>
                      <a:endParaRPr lang="it-IT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0.0389***</a:t>
                      </a:r>
                      <a:endParaRPr lang="it-IT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 anchor="b"/>
                </a:tc>
              </a:tr>
              <a:tr h="2122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             South </a:t>
                      </a:r>
                      <a:endParaRPr lang="it-IT" sz="7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0.0985***</a:t>
                      </a:r>
                      <a:endParaRPr lang="it-IT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0.0912***</a:t>
                      </a:r>
                      <a:endParaRPr lang="it-IT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 anchor="b"/>
                </a:tc>
              </a:tr>
              <a:tr h="2122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Temporary contract</a:t>
                      </a:r>
                      <a:endParaRPr lang="it-IT" sz="7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0.0807***</a:t>
                      </a:r>
                      <a:endParaRPr lang="it-IT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 dirty="0">
                          <a:effectLst/>
                        </a:rPr>
                        <a:t>0.0698***</a:t>
                      </a:r>
                      <a:endParaRPr lang="it-IT" sz="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 dirty="0">
                          <a:effectLst/>
                        </a:rPr>
                        <a:t> </a:t>
                      </a:r>
                      <a:endParaRPr lang="it-IT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 anchor="b"/>
                </a:tc>
              </a:tr>
              <a:tr h="2122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Blue collar</a:t>
                      </a:r>
                      <a:endParaRPr lang="it-IT" sz="7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0.0851***</a:t>
                      </a:r>
                      <a:endParaRPr lang="it-IT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0.0901***</a:t>
                      </a:r>
                      <a:endParaRPr lang="it-IT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 anchor="b"/>
                </a:tc>
              </a:tr>
              <a:tr h="2122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Part time</a:t>
                      </a:r>
                      <a:endParaRPr lang="it-IT" sz="7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it-IT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-0.0239***</a:t>
                      </a:r>
                      <a:endParaRPr lang="it-IT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0.465***</a:t>
                      </a:r>
                      <a:endParaRPr lang="it-IT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 anchor="b"/>
                </a:tc>
              </a:tr>
              <a:tr h="2122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Involuntary Part time</a:t>
                      </a:r>
                      <a:endParaRPr lang="it-IT" sz="7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it-IT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0.00250*</a:t>
                      </a:r>
                      <a:endParaRPr lang="it-IT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0.119***</a:t>
                      </a:r>
                      <a:endParaRPr lang="it-IT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 anchor="b"/>
                </a:tc>
              </a:tr>
              <a:tr h="2122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Tenure: 1 y or less</a:t>
                      </a:r>
                      <a:endParaRPr lang="it-IT" sz="7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it-IT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0.0868***</a:t>
                      </a:r>
                      <a:endParaRPr lang="it-IT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0.0959***</a:t>
                      </a:r>
                      <a:endParaRPr lang="it-IT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 anchor="b"/>
                </a:tc>
              </a:tr>
              <a:tr h="2122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               2 to 5 y </a:t>
                      </a:r>
                      <a:endParaRPr lang="it-IT" sz="7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it-IT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0.0534***</a:t>
                      </a:r>
                      <a:endParaRPr lang="it-IT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0.0638***</a:t>
                      </a:r>
                      <a:endParaRPr lang="it-IT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 anchor="b"/>
                </a:tc>
              </a:tr>
              <a:tr h="2122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              6 to 10y </a:t>
                      </a:r>
                      <a:endParaRPr lang="it-IT" sz="7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it-IT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0.0228***</a:t>
                      </a:r>
                      <a:endParaRPr lang="it-IT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0.0284***</a:t>
                      </a:r>
                      <a:endParaRPr lang="it-IT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 anchor="b"/>
                </a:tc>
              </a:tr>
              <a:tr h="2122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            16 to 20y</a:t>
                      </a:r>
                      <a:endParaRPr lang="it-IT" sz="7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it-IT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0.00425***</a:t>
                      </a:r>
                      <a:endParaRPr lang="it-IT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0.00669***</a:t>
                      </a:r>
                      <a:endParaRPr lang="it-IT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 anchor="b"/>
                </a:tc>
              </a:tr>
              <a:tr h="2122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            21 to 25y</a:t>
                      </a:r>
                      <a:endParaRPr lang="it-IT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-0.0128***</a:t>
                      </a:r>
                      <a:endParaRPr lang="it-IT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-0.0198***</a:t>
                      </a:r>
                      <a:endParaRPr lang="it-IT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 anchor="b"/>
                </a:tc>
              </a:tr>
              <a:tr h="2122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            26 to 30y</a:t>
                      </a:r>
                      <a:endParaRPr lang="it-IT" sz="7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it-IT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-0.0154***</a:t>
                      </a:r>
                      <a:endParaRPr lang="it-IT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-0.0202***</a:t>
                      </a:r>
                      <a:endParaRPr lang="it-IT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 anchor="b"/>
                </a:tc>
              </a:tr>
              <a:tr h="2122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            30+ </a:t>
                      </a:r>
                      <a:endParaRPr lang="it-IT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-0.0249***</a:t>
                      </a:r>
                      <a:endParaRPr lang="it-IT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 dirty="0">
                          <a:effectLst/>
                        </a:rPr>
                        <a:t>-0.0289***</a:t>
                      </a:r>
                      <a:endParaRPr lang="it-IT" sz="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 dirty="0">
                          <a:effectLst/>
                        </a:rPr>
                        <a:t> </a:t>
                      </a:r>
                      <a:endParaRPr lang="it-IT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912" marR="26912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8814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91264" cy="208823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Permanent or temporary status?</a:t>
            </a:r>
            <a:br>
              <a:rPr lang="en-US" b="1" dirty="0" smtClean="0"/>
            </a:br>
            <a:r>
              <a:rPr lang="en-US" sz="3100" b="1" dirty="0" smtClean="0"/>
              <a:t>status in year t of low paid worker in year t-1 (2009-2014 averages)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7466847"/>
              </p:ext>
            </p:extLst>
          </p:nvPr>
        </p:nvGraphicFramePr>
        <p:xfrm>
          <a:off x="1331640" y="2780930"/>
          <a:ext cx="5976663" cy="26642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15431"/>
                <a:gridCol w="1730616"/>
                <a:gridCol w="1730616"/>
              </a:tblGrid>
              <a:tr h="4128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Hourly wages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Monthly wages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752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Exit - higher wage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47.0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26.9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752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Stay - higher wage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13.7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22.7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752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Stay - lower wage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18.0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30.4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752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Exit - self employment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2.7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2.4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752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Exit - unemployment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6.5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5.8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752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Exit - inactivity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12.1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11.8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0774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 smtClean="0"/>
              <a:t>Low-pay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source of </a:t>
            </a:r>
            <a:r>
              <a:rPr lang="it-IT" dirty="0" err="1" smtClean="0"/>
              <a:t>household</a:t>
            </a:r>
            <a:r>
              <a:rPr lang="it-IT" dirty="0" smtClean="0"/>
              <a:t> </a:t>
            </a:r>
            <a:r>
              <a:rPr lang="it-IT" dirty="0" err="1" smtClean="0"/>
              <a:t>poverty</a:t>
            </a:r>
            <a:r>
              <a:rPr lang="it-IT" dirty="0" smtClean="0"/>
              <a:t>? </a:t>
            </a:r>
            <a:endParaRPr lang="it-IT" dirty="0"/>
          </a:p>
        </p:txBody>
      </p:sp>
      <p:pic>
        <p:nvPicPr>
          <p:cNvPr id="4" name="Segnaposto contenuto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990885"/>
            <a:ext cx="6192688" cy="37445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77940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210146"/>
          </a:xfrm>
        </p:spPr>
        <p:txBody>
          <a:bodyPr>
            <a:normAutofit/>
          </a:bodyPr>
          <a:lstStyle/>
          <a:p>
            <a:r>
              <a:rPr lang="it-IT" sz="3200" b="1" dirty="0" smtClean="0"/>
              <a:t>The </a:t>
            </a:r>
            <a:r>
              <a:rPr lang="it-IT" sz="3200" b="1" dirty="0" err="1" smtClean="0"/>
              <a:t>role</a:t>
            </a:r>
            <a:r>
              <a:rPr lang="it-IT" sz="3200" b="1" dirty="0" smtClean="0"/>
              <a:t> of </a:t>
            </a:r>
            <a:r>
              <a:rPr lang="it-IT" sz="3200" b="1" dirty="0" err="1" smtClean="0"/>
              <a:t>national</a:t>
            </a:r>
            <a:r>
              <a:rPr lang="it-IT" sz="3200" b="1" dirty="0" smtClean="0"/>
              <a:t> </a:t>
            </a:r>
            <a:r>
              <a:rPr lang="it-IT" sz="3200" b="1" dirty="0" err="1" smtClean="0"/>
              <a:t>contracts</a:t>
            </a:r>
            <a:r>
              <a:rPr lang="it-IT" sz="3200" b="1" dirty="0" smtClean="0"/>
              <a:t>: </a:t>
            </a:r>
            <a:r>
              <a:rPr lang="it-IT" sz="3200" b="1" dirty="0" err="1" smtClean="0"/>
              <a:t>is</a:t>
            </a:r>
            <a:r>
              <a:rPr lang="it-IT" sz="3200" b="1" dirty="0" smtClean="0"/>
              <a:t> the </a:t>
            </a:r>
            <a:r>
              <a:rPr lang="it-IT" sz="3200" b="1" dirty="0" err="1" smtClean="0"/>
              <a:t>lowest</a:t>
            </a:r>
            <a:r>
              <a:rPr lang="it-IT" sz="3200" b="1" dirty="0" smtClean="0"/>
              <a:t> </a:t>
            </a:r>
            <a:r>
              <a:rPr lang="it-IT" sz="3200" b="1" dirty="0" err="1" smtClean="0"/>
              <a:t>level</a:t>
            </a:r>
            <a:r>
              <a:rPr lang="it-IT" sz="3200" b="1" dirty="0" smtClean="0"/>
              <a:t> a </a:t>
            </a:r>
            <a:r>
              <a:rPr lang="it-IT" sz="3200" b="1" dirty="0" err="1" smtClean="0"/>
              <a:t>relevant</a:t>
            </a:r>
            <a:r>
              <a:rPr lang="it-IT" sz="3200" b="1" dirty="0" smtClean="0"/>
              <a:t> </a:t>
            </a:r>
            <a:r>
              <a:rPr lang="it-IT" sz="3200" b="1" dirty="0" err="1" smtClean="0"/>
              <a:t>downward</a:t>
            </a:r>
            <a:r>
              <a:rPr lang="it-IT" sz="3200" b="1" dirty="0" smtClean="0"/>
              <a:t> </a:t>
            </a:r>
            <a:r>
              <a:rPr lang="it-IT" sz="3200" b="1" dirty="0" err="1" smtClean="0"/>
              <a:t>constraint</a:t>
            </a:r>
            <a:r>
              <a:rPr lang="it-IT" sz="3200" b="1" dirty="0" smtClean="0"/>
              <a:t>?</a:t>
            </a:r>
            <a:endParaRPr lang="it-IT" sz="3200" b="1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364" y="1600200"/>
            <a:ext cx="7543271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321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200" dirty="0" smtClean="0"/>
              <a:t>How high </a:t>
            </a:r>
            <a:r>
              <a:rPr lang="it-IT" sz="3200" dirty="0" err="1" smtClean="0"/>
              <a:t>is</a:t>
            </a:r>
            <a:r>
              <a:rPr lang="it-IT" sz="3200" dirty="0" smtClean="0"/>
              <a:t> the </a:t>
            </a:r>
            <a:r>
              <a:rPr lang="it-IT" sz="3200" dirty="0" err="1" smtClean="0"/>
              <a:t>lowest</a:t>
            </a:r>
            <a:r>
              <a:rPr lang="it-IT" sz="3200" dirty="0" smtClean="0"/>
              <a:t> </a:t>
            </a:r>
            <a:r>
              <a:rPr lang="it-IT" sz="3200" dirty="0" err="1" smtClean="0"/>
              <a:t>pay</a:t>
            </a:r>
            <a:r>
              <a:rPr lang="it-IT" sz="3200" dirty="0" smtClean="0"/>
              <a:t> scale </a:t>
            </a:r>
            <a:r>
              <a:rPr lang="it-IT" sz="3200" dirty="0" err="1" smtClean="0"/>
              <a:t>level</a:t>
            </a:r>
            <a:r>
              <a:rPr lang="it-IT" sz="3200" dirty="0" smtClean="0"/>
              <a:t> </a:t>
            </a:r>
            <a:r>
              <a:rPr lang="it-IT" sz="3200" dirty="0" err="1" smtClean="0"/>
              <a:t>established</a:t>
            </a:r>
            <a:r>
              <a:rPr lang="it-IT" sz="3200" dirty="0" smtClean="0"/>
              <a:t> by </a:t>
            </a:r>
            <a:r>
              <a:rPr lang="it-IT" sz="3200" dirty="0" err="1" smtClean="0"/>
              <a:t>national</a:t>
            </a:r>
            <a:r>
              <a:rPr lang="it-IT" sz="3200" dirty="0" smtClean="0"/>
              <a:t> </a:t>
            </a:r>
            <a:r>
              <a:rPr lang="it-IT" sz="3200" dirty="0" err="1" smtClean="0"/>
              <a:t>contracts</a:t>
            </a:r>
            <a:r>
              <a:rPr lang="it-IT" sz="3200" dirty="0" smtClean="0"/>
              <a:t>  (</a:t>
            </a:r>
            <a:r>
              <a:rPr lang="it-IT" sz="3200" dirty="0" err="1" smtClean="0"/>
              <a:t>within</a:t>
            </a:r>
            <a:r>
              <a:rPr lang="it-IT" sz="3200" dirty="0" smtClean="0"/>
              <a:t> </a:t>
            </a:r>
            <a:r>
              <a:rPr lang="it-IT" sz="3200" dirty="0" err="1" smtClean="0"/>
              <a:t>each</a:t>
            </a:r>
            <a:r>
              <a:rPr lang="it-IT" sz="3200" dirty="0" smtClean="0"/>
              <a:t> </a:t>
            </a:r>
            <a:r>
              <a:rPr lang="it-IT" sz="3200" dirty="0" err="1" smtClean="0"/>
              <a:t>industry</a:t>
            </a:r>
            <a:r>
              <a:rPr lang="it-IT" sz="3200" dirty="0" smtClean="0"/>
              <a:t>)?</a:t>
            </a:r>
            <a:br>
              <a:rPr lang="it-IT" sz="3200" dirty="0" smtClean="0"/>
            </a:br>
            <a:r>
              <a:rPr lang="it-IT" sz="3200" dirty="0" smtClean="0"/>
              <a:t>  </a:t>
            </a:r>
            <a:endParaRPr lang="it-IT" sz="3200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364" y="1600200"/>
            <a:ext cx="7543271" cy="4525963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700808"/>
            <a:ext cx="7560840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542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The UK </a:t>
            </a:r>
            <a:r>
              <a:rPr lang="it-IT" dirty="0" err="1" smtClean="0"/>
              <a:t>experience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No </a:t>
            </a:r>
            <a:r>
              <a:rPr lang="it-IT" dirty="0" err="1" smtClean="0"/>
              <a:t>authomatic</a:t>
            </a:r>
            <a:r>
              <a:rPr lang="it-IT" dirty="0" smtClean="0"/>
              <a:t> </a:t>
            </a:r>
            <a:r>
              <a:rPr lang="it-IT" dirty="0" err="1" smtClean="0"/>
              <a:t>rule</a:t>
            </a:r>
            <a:r>
              <a:rPr lang="it-IT" dirty="0" smtClean="0"/>
              <a:t>  (i.e. no </a:t>
            </a:r>
            <a:r>
              <a:rPr lang="it-IT" dirty="0" err="1" smtClean="0"/>
              <a:t>indexation</a:t>
            </a:r>
            <a:r>
              <a:rPr lang="it-IT" dirty="0" smtClean="0"/>
              <a:t>)</a:t>
            </a:r>
          </a:p>
          <a:p>
            <a:r>
              <a:rPr lang="it-IT" dirty="0" err="1" smtClean="0"/>
              <a:t>Evidence</a:t>
            </a:r>
            <a:r>
              <a:rPr lang="it-IT" dirty="0" smtClean="0"/>
              <a:t> </a:t>
            </a:r>
            <a:r>
              <a:rPr lang="it-IT" dirty="0" err="1" smtClean="0"/>
              <a:t>based</a:t>
            </a:r>
            <a:r>
              <a:rPr lang="it-IT" dirty="0" smtClean="0"/>
              <a:t> </a:t>
            </a:r>
            <a:r>
              <a:rPr lang="it-IT" dirty="0" err="1" smtClean="0"/>
              <a:t>judgement</a:t>
            </a:r>
            <a:r>
              <a:rPr lang="it-IT" dirty="0" smtClean="0"/>
              <a:t> </a:t>
            </a:r>
            <a:r>
              <a:rPr lang="it-IT" dirty="0" err="1" smtClean="0"/>
              <a:t>stressing</a:t>
            </a:r>
            <a:r>
              <a:rPr lang="it-IT" dirty="0" smtClean="0"/>
              <a:t>:</a:t>
            </a:r>
          </a:p>
          <a:p>
            <a:pPr lvl="1"/>
            <a:r>
              <a:rPr lang="it-IT" dirty="0" smtClean="0"/>
              <a:t>Technical expertise (with a </a:t>
            </a:r>
            <a:r>
              <a:rPr lang="it-IT" dirty="0" err="1" smtClean="0"/>
              <a:t>boost</a:t>
            </a:r>
            <a:r>
              <a:rPr lang="it-IT" dirty="0" smtClean="0"/>
              <a:t> to </a:t>
            </a:r>
            <a:r>
              <a:rPr lang="it-IT" dirty="0" err="1" smtClean="0"/>
              <a:t>evidence</a:t>
            </a:r>
            <a:r>
              <a:rPr lang="it-IT" dirty="0" smtClean="0"/>
              <a:t> </a:t>
            </a:r>
            <a:r>
              <a:rPr lang="it-IT" dirty="0" err="1" smtClean="0"/>
              <a:t>gathering</a:t>
            </a:r>
            <a:r>
              <a:rPr lang="it-IT" dirty="0" smtClean="0"/>
              <a:t> and </a:t>
            </a:r>
            <a:r>
              <a:rPr lang="it-IT" dirty="0" err="1" smtClean="0"/>
              <a:t>studies</a:t>
            </a:r>
            <a:r>
              <a:rPr lang="it-IT" dirty="0" smtClean="0"/>
              <a:t>, </a:t>
            </a:r>
            <a:r>
              <a:rPr lang="it-IT" dirty="0" err="1" smtClean="0"/>
              <a:t>broad</a:t>
            </a:r>
            <a:r>
              <a:rPr lang="it-IT" dirty="0" smtClean="0"/>
              <a:t> </a:t>
            </a:r>
            <a:r>
              <a:rPr lang="it-IT" dirty="0" err="1" smtClean="0"/>
              <a:t>ones</a:t>
            </a:r>
            <a:r>
              <a:rPr lang="it-IT" dirty="0" smtClean="0"/>
              <a:t> and </a:t>
            </a:r>
            <a:r>
              <a:rPr lang="it-IT" dirty="0" err="1" smtClean="0"/>
              <a:t>focusing</a:t>
            </a:r>
            <a:r>
              <a:rPr lang="it-IT" dirty="0" smtClean="0"/>
              <a:t> </a:t>
            </a:r>
            <a:r>
              <a:rPr lang="it-IT" dirty="0" err="1" smtClean="0"/>
              <a:t>upon</a:t>
            </a:r>
            <a:r>
              <a:rPr lang="it-IT" dirty="0" smtClean="0"/>
              <a:t> impact), in </a:t>
            </a:r>
            <a:r>
              <a:rPr lang="it-IT" dirty="0" err="1" smtClean="0"/>
              <a:t>house</a:t>
            </a:r>
            <a:r>
              <a:rPr lang="it-IT" dirty="0" smtClean="0"/>
              <a:t> and </a:t>
            </a:r>
            <a:r>
              <a:rPr lang="it-IT" dirty="0" err="1" smtClean="0"/>
              <a:t>commissioned</a:t>
            </a:r>
            <a:r>
              <a:rPr lang="it-IT" dirty="0" smtClean="0"/>
              <a:t> </a:t>
            </a:r>
            <a:r>
              <a:rPr lang="it-IT" dirty="0" err="1" smtClean="0"/>
              <a:t>research</a:t>
            </a:r>
            <a:endParaRPr lang="it-IT" dirty="0" smtClean="0"/>
          </a:p>
          <a:p>
            <a:pPr lvl="1"/>
            <a:r>
              <a:rPr lang="it-IT" dirty="0" err="1" smtClean="0"/>
              <a:t>Stakeholders</a:t>
            </a:r>
            <a:r>
              <a:rPr lang="it-IT" dirty="0" smtClean="0"/>
              <a:t> </a:t>
            </a:r>
            <a:r>
              <a:rPr lang="it-IT" dirty="0" err="1" smtClean="0"/>
              <a:t>perspectives</a:t>
            </a:r>
            <a:r>
              <a:rPr lang="it-IT" dirty="0" smtClean="0"/>
              <a:t> (a </a:t>
            </a:r>
            <a:r>
              <a:rPr lang="it-IT" dirty="0" err="1" smtClean="0"/>
              <a:t>structured</a:t>
            </a:r>
            <a:r>
              <a:rPr lang="it-IT" dirty="0" smtClean="0"/>
              <a:t> </a:t>
            </a:r>
            <a:r>
              <a:rPr lang="it-IT" dirty="0" err="1" smtClean="0"/>
              <a:t>bargaining</a:t>
            </a:r>
            <a:r>
              <a:rPr lang="it-IT" dirty="0" smtClean="0"/>
              <a:t> </a:t>
            </a:r>
            <a:r>
              <a:rPr lang="it-IT" dirty="0" err="1" smtClean="0"/>
              <a:t>process</a:t>
            </a:r>
            <a:r>
              <a:rPr lang="it-IT" dirty="0" smtClean="0"/>
              <a:t>) </a:t>
            </a:r>
          </a:p>
          <a:p>
            <a:r>
              <a:rPr lang="it-IT" dirty="0" err="1" smtClean="0"/>
              <a:t>Transparency</a:t>
            </a:r>
            <a:r>
              <a:rPr lang="it-IT" dirty="0" smtClean="0"/>
              <a:t>: an </a:t>
            </a:r>
            <a:r>
              <a:rPr lang="it-IT" dirty="0" err="1" smtClean="0"/>
              <a:t>yearly</a:t>
            </a:r>
            <a:r>
              <a:rPr lang="it-IT" dirty="0" smtClean="0"/>
              <a:t> Report and a </a:t>
            </a:r>
            <a:r>
              <a:rPr lang="it-IT" dirty="0" err="1" smtClean="0"/>
              <a:t>recommendation</a:t>
            </a:r>
            <a:r>
              <a:rPr lang="it-IT" dirty="0" smtClean="0"/>
              <a:t> to the </a:t>
            </a:r>
            <a:r>
              <a:rPr lang="it-IT" dirty="0" err="1" smtClean="0"/>
              <a:t>Government</a:t>
            </a:r>
            <a:endParaRPr lang="it-IT" dirty="0" smtClean="0"/>
          </a:p>
          <a:p>
            <a:r>
              <a:rPr lang="it-IT" dirty="0" smtClean="0"/>
              <a:t>Stress </a:t>
            </a:r>
            <a:r>
              <a:rPr lang="it-IT" dirty="0" err="1" smtClean="0"/>
              <a:t>upon</a:t>
            </a:r>
            <a:r>
              <a:rPr lang="it-IT" dirty="0" smtClean="0"/>
              <a:t> </a:t>
            </a:r>
            <a:r>
              <a:rPr lang="it-IT" dirty="0" err="1" smtClean="0"/>
              <a:t>specific</a:t>
            </a:r>
            <a:r>
              <a:rPr lang="it-IT" dirty="0" smtClean="0"/>
              <a:t> </a:t>
            </a:r>
            <a:r>
              <a:rPr lang="it-IT" dirty="0" err="1" smtClean="0"/>
              <a:t>industries</a:t>
            </a:r>
            <a:r>
              <a:rPr lang="it-IT" dirty="0" smtClean="0"/>
              <a:t>, and socio-</a:t>
            </a:r>
            <a:r>
              <a:rPr lang="it-IT" dirty="0" err="1" smtClean="0"/>
              <a:t>demographic</a:t>
            </a:r>
            <a:r>
              <a:rPr lang="it-IT" dirty="0" smtClean="0"/>
              <a:t> </a:t>
            </a:r>
            <a:r>
              <a:rPr lang="it-IT" dirty="0" err="1" smtClean="0"/>
              <a:t>groups</a:t>
            </a:r>
            <a:r>
              <a:rPr lang="it-IT" dirty="0" smtClean="0"/>
              <a:t>, </a:t>
            </a:r>
            <a:r>
              <a:rPr lang="it-IT" dirty="0" err="1" smtClean="0"/>
              <a:t>but</a:t>
            </a:r>
            <a:r>
              <a:rPr lang="it-IT" dirty="0" smtClean="0"/>
              <a:t> </a:t>
            </a:r>
            <a:r>
              <a:rPr lang="it-IT" dirty="0" err="1" smtClean="0"/>
              <a:t>within</a:t>
            </a:r>
            <a:r>
              <a:rPr lang="it-IT" dirty="0" smtClean="0"/>
              <a:t> a </a:t>
            </a:r>
            <a:r>
              <a:rPr lang="it-IT" dirty="0" err="1" smtClean="0"/>
              <a:t>national</a:t>
            </a:r>
            <a:r>
              <a:rPr lang="it-IT" dirty="0" smtClean="0"/>
              <a:t> </a:t>
            </a:r>
            <a:r>
              <a:rPr lang="it-IT" dirty="0" err="1" smtClean="0"/>
              <a:t>statutory</a:t>
            </a:r>
            <a:r>
              <a:rPr lang="it-IT" dirty="0" smtClean="0"/>
              <a:t> MW </a:t>
            </a:r>
            <a:r>
              <a:rPr lang="it-IT" dirty="0" err="1" smtClean="0"/>
              <a:t>framework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Role</a:t>
            </a:r>
            <a:r>
              <a:rPr lang="it-IT" dirty="0" smtClean="0"/>
              <a:t> of social </a:t>
            </a:r>
            <a:r>
              <a:rPr lang="it-IT" dirty="0" err="1" smtClean="0"/>
              <a:t>partners</a:t>
            </a:r>
            <a:r>
              <a:rPr lang="it-IT" dirty="0" smtClean="0"/>
              <a:t> (and </a:t>
            </a:r>
            <a:r>
              <a:rPr lang="it-IT" dirty="0" err="1" smtClean="0"/>
              <a:t>bargaining</a:t>
            </a:r>
            <a:r>
              <a:rPr lang="it-IT" dirty="0" smtClean="0"/>
              <a:t> </a:t>
            </a:r>
            <a:r>
              <a:rPr lang="it-IT" dirty="0" err="1" smtClean="0"/>
              <a:t>activity</a:t>
            </a:r>
            <a:r>
              <a:rPr lang="it-IT" dirty="0" smtClean="0"/>
              <a:t>)?  </a:t>
            </a:r>
          </a:p>
          <a:p>
            <a:endParaRPr lang="it-IT" dirty="0" smtClean="0"/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916643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528</Words>
  <Application>Microsoft Office PowerPoint</Application>
  <PresentationFormat>Presentazione su schermo (4:3)</PresentationFormat>
  <Paragraphs>165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Tema di Office</vt:lpstr>
      <vt:lpstr>S. Machin «UK Minimum Wages and the Low Pay Commission»  Some comments </vt:lpstr>
      <vt:lpstr>Pros and cons of MW</vt:lpstr>
      <vt:lpstr>How many low-paid workers in Italy? (Net Wages as measured in LFS data, in 2014Q4 values ; low pay threshold=2/3 of the median)</vt:lpstr>
      <vt:lpstr>Who is low-paid? Factors impacting upon the risk of being a low-paid worker (2009-2014, with yearly and seasonal dummies as further controls) </vt:lpstr>
      <vt:lpstr>Permanent or temporary status? status in year t of low paid worker in year t-1 (2009-2014 averages) </vt:lpstr>
      <vt:lpstr>Low-pay as source of household poverty? </vt:lpstr>
      <vt:lpstr>The role of national contracts: is the lowest level a relevant downward constraint?</vt:lpstr>
      <vt:lpstr>How high is the lowest pay scale level established by national contracts  (within each industry)?   </vt:lpstr>
      <vt:lpstr>The UK experience</vt:lpstr>
    </vt:vector>
  </TitlesOfParts>
  <Company>Banca d'Italia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SESTITO PAOLO</dc:creator>
  <cp:lastModifiedBy>Pinotti</cp:lastModifiedBy>
  <cp:revision>15</cp:revision>
  <dcterms:created xsi:type="dcterms:W3CDTF">2015-04-17T11:18:58Z</dcterms:created>
  <dcterms:modified xsi:type="dcterms:W3CDTF">2015-04-21T09:44:40Z</dcterms:modified>
</cp:coreProperties>
</file>